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7"/>
  </p:notesMasterIdLst>
  <p:handoutMasterIdLst>
    <p:handoutMasterId r:id="rId48"/>
  </p:handoutMasterIdLst>
  <p:sldIdLst>
    <p:sldId id="402" r:id="rId3"/>
    <p:sldId id="478" r:id="rId4"/>
    <p:sldId id="404" r:id="rId5"/>
    <p:sldId id="479" r:id="rId6"/>
    <p:sldId id="513" r:id="rId7"/>
    <p:sldId id="480" r:id="rId8"/>
    <p:sldId id="481" r:id="rId9"/>
    <p:sldId id="482" r:id="rId10"/>
    <p:sldId id="514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05" r:id="rId34"/>
    <p:sldId id="507" r:id="rId35"/>
    <p:sldId id="508" r:id="rId36"/>
    <p:sldId id="509" r:id="rId37"/>
    <p:sldId id="510" r:id="rId38"/>
    <p:sldId id="511" r:id="rId39"/>
    <p:sldId id="512" r:id="rId40"/>
    <p:sldId id="441" r:id="rId41"/>
    <p:sldId id="515" r:id="rId42"/>
    <p:sldId id="516" r:id="rId43"/>
    <p:sldId id="517" r:id="rId44"/>
    <p:sldId id="400" r:id="rId45"/>
    <p:sldId id="399" r:id="rId4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CSS Selectors" id="{BC4A3995-4CED-4320-A673-95328C9C809D}">
          <p14:sldIdLst>
            <p14:sldId id="479"/>
          </p14:sldIdLst>
        </p14:section>
        <p14:section name="Primary Selectors" id="{A0D5FDD3-E304-4821-84B6-16D891ADEFDF}">
          <p14:sldIdLst>
            <p14:sldId id="513"/>
            <p14:sldId id="480"/>
            <p14:sldId id="481"/>
            <p14:sldId id="482"/>
          </p14:sldIdLst>
        </p14:section>
        <p14:section name="Nested Selectors" id="{8EDAC609-D3AC-444F-8FDC-FDBBDE27E7E2}">
          <p14:sldIdLst>
            <p14:sldId id="514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</p14:sldIdLst>
        </p14:section>
        <p14:section name="Pseudo Selectors" id="{A6A7EE84-4889-4E2F-B4D4-C01583BD3FE9}">
          <p14:sldIdLst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7"/>
            <p14:sldId id="508"/>
            <p14:sldId id="509"/>
            <p14:sldId id="510"/>
            <p14:sldId id="511"/>
            <p14:sldId id="512"/>
          </p14:sldIdLst>
        </p14:section>
        <p14:section name="Conclusion" id="{10E03AB1-9AA8-4E86-9A64-D741901E50A2}">
          <p14:sldIdLst>
            <p14:sldId id="441"/>
            <p14:sldId id="515"/>
            <p14:sldId id="516"/>
            <p14:sldId id="517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024300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873395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557920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14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7756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741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758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ss-tricks.com/pseudo-class-selector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judge.softuni.bg/Contests/608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23.xml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slide" Target="slide4.xml"/><Relationship Id="rId9" Type="http://schemas.openxmlformats.org/officeDocument/2006/relationships/image" Target="../media/image14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608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apis.com/css?family=Indie+Flowe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6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3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5.png"/><Relationship Id="rId5" Type="http://schemas.openxmlformats.org/officeDocument/2006/relationships/image" Target="../media/image62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Introduction to CSS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15016" y="1702774"/>
            <a:ext cx="8115463" cy="1192826"/>
          </a:xfrm>
        </p:spPr>
        <p:txBody>
          <a:bodyPr>
            <a:normAutofit/>
          </a:bodyPr>
          <a:lstStyle/>
          <a:p>
            <a:r>
              <a:rPr lang="en-US" spc="0" dirty="0"/>
              <a:t>Selecting Elements to Apply a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3608" y="3554042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CSS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Intro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C4CA32-FEBB-462C-A88F-927D5AF4E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7399" y="3182080"/>
            <a:ext cx="4657655" cy="29869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Descendant</a:t>
            </a:r>
            <a:endParaRPr lang="bg-BG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51412" y="2153697"/>
            <a:ext cx="6538800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class="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items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Item1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Item2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Item3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Item4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Item5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Item6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&lt;/</a:t>
            </a: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84212" y="1447800"/>
            <a:ext cx="39624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div.items a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green;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 smtClean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 smtClean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37012" y="1210165"/>
            <a:ext cx="6257763" cy="628381"/>
          </a:xfrm>
          <a:prstGeom prst="wedgeRoundRectCallout">
            <a:avLst>
              <a:gd name="adj1" fmla="val -61072"/>
              <a:gd name="adj2" fmla="val 3010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inside</a:t>
            </a:r>
            <a:r>
              <a:rPr lang="en-US" sz="3000" noProof="1"/>
              <a:t> </a:t>
            </a:r>
            <a:r>
              <a:rPr lang="en-US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class="items"&gt;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387713"/>
            <a:ext cx="3545671" cy="285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Adjacent Sibling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484812" y="2831683"/>
            <a:ext cx="5778492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selected!&lt;/p&gt;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&lt;p&gt;I'm a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&lt;h2&gt;Monkey hair&lt;/h2&gt;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&lt;p&gt;I am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selected&lt;/p&gt;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484812" y="1014710"/>
            <a:ext cx="577849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065212" y="1150399"/>
            <a:ext cx="3663496" cy="639145"/>
          </a:xfrm>
          <a:prstGeom prst="wedgeRoundRectCallout">
            <a:avLst>
              <a:gd name="adj1" fmla="val 65406"/>
              <a:gd name="adj2" fmla="val -25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coming after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997397"/>
            <a:ext cx="3200400" cy="452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Direct Child</a:t>
            </a:r>
            <a:endParaRPr lang="bg-BG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057708" y="3657600"/>
            <a:ext cx="10073409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#1, in the div.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&lt;span&gt;Span #2, in the span that's…&lt;/span&gt;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&lt;span&gt;Span #3, not in the div at all.&lt;/span&gt;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057707" y="1460718"/>
            <a:ext cx="1007341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&gt; span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background: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#fff; }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665412" y="3429000"/>
            <a:ext cx="3684273" cy="609600"/>
          </a:xfrm>
          <a:prstGeom prst="wedgeRoundRectCallout">
            <a:avLst>
              <a:gd name="adj1" fmla="val -58344"/>
              <a:gd name="adj2" fmla="val 548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child of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685" y="2089534"/>
            <a:ext cx="4480504" cy="2218916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301172" y="1097280"/>
            <a:ext cx="5943600" cy="655320"/>
          </a:xfrm>
          <a:prstGeom prst="wedgeRoundRectCallout">
            <a:avLst>
              <a:gd name="adj1" fmla="val -60424"/>
              <a:gd name="adj2" fmla="val 449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en-US" sz="2800" b="1" noProof="1"/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directly contained in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25329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Nested Selectors: Multiple Classes</a:t>
            </a:r>
            <a:endParaRPr lang="bg-BG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98513" y="4805111"/>
            <a:ext cx="10591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 orange small"&gt;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Apple + Orange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class="apple"&gt;Apple&lt;/h2&gt;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class="orange"&gt;Orange&lt;/h2&gt;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1811" y="1284744"/>
            <a:ext cx="70485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red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.orange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orange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.small {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16px 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.apple.orange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italic;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8637587" y="2712928"/>
            <a:ext cx="2496342" cy="978054"/>
          </a:xfrm>
          <a:prstGeom prst="wedgeRoundRectCallout">
            <a:avLst>
              <a:gd name="adj1" fmla="val -91004"/>
              <a:gd name="adj2" fmla="val -36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with both classes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3" y="1284744"/>
            <a:ext cx="3223980" cy="3287256"/>
          </a:xfrm>
          <a:prstGeom prst="rect">
            <a:avLst/>
          </a:prstGeom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5132387" y="3612688"/>
            <a:ext cx="2762249" cy="1056818"/>
          </a:xfrm>
          <a:prstGeom prst="wedgeRoundRectCallout">
            <a:avLst>
              <a:gd name="adj1" fmla="val -71349"/>
              <a:gd name="adj2" fmla="val 694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with multiple classes</a:t>
            </a:r>
          </a:p>
        </p:txBody>
      </p:sp>
    </p:spTree>
    <p:extLst>
      <p:ext uri="{BB962C8B-B14F-4D97-AF65-F5344CB8AC3E}">
        <p14:creationId xmlns:p14="http://schemas.microsoft.com/office/powerpoint/2010/main" val="261003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Selectors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3253" y="3886200"/>
            <a:ext cx="993795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&lt;li&gt;&lt;a href="#"&gt;Products&lt;/a&gt;&lt;/li&gt;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 title="menu"&gt;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Menu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865812" y="1403681"/>
            <a:ext cx="510539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a[title="menu"]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#962103;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22px;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5413265" y="304800"/>
            <a:ext cx="2738547" cy="1001845"/>
          </a:xfrm>
          <a:prstGeom prst="wedgeRoundRectCallout">
            <a:avLst>
              <a:gd name="adj1" fmla="val 64221"/>
              <a:gd name="adj2" fmla="val 539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title="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menu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6182380"/>
            <a:ext cx="121888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Learn more about CSS selectors: </a:t>
            </a:r>
            <a:r>
              <a:rPr lang="en-US" sz="2600" dirty="0">
                <a:hlinkClick r:id="rId2"/>
              </a:rPr>
              <a:t>https://css-tricks.com/pseudo-class-selectors/</a:t>
            </a:r>
            <a:endParaRPr lang="en-GB" sz="2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53" y="1114403"/>
            <a:ext cx="3697194" cy="25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Selectors (Element, Element)</a:t>
            </a:r>
            <a:endParaRPr lang="en-GB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551612" y="5092005"/>
            <a:ext cx="487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60412" y="4661118"/>
            <a:ext cx="536515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Welcome…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name is…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live in Duckburg.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 best friend is…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92" y="1164782"/>
            <a:ext cx="5965816" cy="31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8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8612" y="1643661"/>
            <a:ext cx="4940333" cy="28346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header.intro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#C00;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8612" y="5486400"/>
            <a:ext cx="10867800" cy="60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 id="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intro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"&gt;HTML and CSS&lt;/h1&gt;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1488281" y="1682512"/>
            <a:ext cx="1352548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2566989" y="5520616"/>
            <a:ext cx="1373980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3007519" y="1695365"/>
            <a:ext cx="1185862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795338" y="1685925"/>
            <a:ext cx="440531" cy="5322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922169" y="5521683"/>
            <a:ext cx="1152525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Combining Multiple Selectors</a:t>
            </a:r>
            <a:endParaRPr lang="en-GB" dirty="0"/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1002506" y="5520616"/>
            <a:ext cx="471586" cy="5357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031" y="1643661"/>
            <a:ext cx="5601381" cy="28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3" grpId="0" animBg="1"/>
      <p:bldP spid="54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Photo Shoot Effect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3212" y="1330363"/>
            <a:ext cx="5067397" cy="484183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You are given a HTML file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like the screenshot on the right</a:t>
            </a:r>
            <a:endParaRPr lang="bg-BG" sz="3200" dirty="0"/>
          </a:p>
          <a:p>
            <a:pPr lvl="1">
              <a:spcBef>
                <a:spcPts val="240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2800" dirty="0"/>
              <a:t>:</a:t>
            </a:r>
            <a:endParaRPr lang="bg-BG" sz="2800" dirty="0"/>
          </a:p>
          <a:p>
            <a:pPr lvl="2">
              <a:spcBef>
                <a:spcPts val="2400"/>
              </a:spcBef>
            </a:pPr>
            <a:r>
              <a:rPr lang="en-US" sz="2600" dirty="0"/>
              <a:t>You are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sz="2600" dirty="0"/>
              <a:t> allowed to change the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600" dirty="0"/>
              <a:t> file</a:t>
            </a:r>
            <a:endParaRPr lang="bg-BG" sz="2600" dirty="0"/>
          </a:p>
          <a:p>
            <a:pPr lvl="2">
              <a:spcBef>
                <a:spcPts val="2400"/>
              </a:spcBef>
            </a:pPr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  <p:pic>
        <p:nvPicPr>
          <p:cNvPr id="1026" name="Picture 2" descr="Screenshot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387452"/>
            <a:ext cx="5021263" cy="463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5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9510" y="1005051"/>
            <a:ext cx="11246928" cy="5570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"https://fonts.googleapis.com/css?family=Lato:300,400,900";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Arial, 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#fcfcfc;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960px;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auto;</a:t>
            </a:r>
            <a:endParaRPr lang="bg-BG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2050" name="Picture 2" descr="Screenshot_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2438400"/>
            <a:ext cx="3954858" cy="365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23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(2)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70613" y="1313527"/>
            <a:ext cx="5486400" cy="51473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  <a:r>
              <a:rPr lang="bg-BG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border-bottom: 3px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#416371;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padding-bottom: 20px;}</a:t>
            </a:r>
            <a:endParaRPr lang="en-GB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h3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normal;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10px;}</a:t>
            </a:r>
            <a:endParaRPr lang="en-US" sz="25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line-height: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padding-bottom: 5px</a:t>
            </a:r>
            <a:r>
              <a:rPr lang="en-GB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12714" y="1052741"/>
            <a:ext cx="5334000" cy="55704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h2, h3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Permanent Marker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Arial         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 }</a:t>
            </a:r>
            <a:endParaRPr lang="en-US" sz="25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 0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</a:t>
            </a:r>
            <a:r>
              <a:rPr lang="en-US" sz="25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uppercase;}</a:t>
            </a:r>
            <a:endParaRPr lang="en-US" sz="25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h2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</p:txBody>
      </p:sp>
    </p:spTree>
    <p:extLst>
      <p:ext uri="{BB962C8B-B14F-4D97-AF65-F5344CB8AC3E}">
        <p14:creationId xmlns:p14="http://schemas.microsoft.com/office/powerpoint/2010/main" val="386943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2" y="222666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938B2A7-865D-4E2E-8EDA-3B0B913039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416266"/>
                  </p:ext>
                </p:extLst>
              </p:nvPr>
            </p:nvGraphicFramePr>
            <p:xfrm>
              <a:off x="1065212" y="1527607"/>
              <a:ext cx="3690505" cy="2076450"/>
            </p:xfrm>
            <a:graphic>
              <a:graphicData uri="http://schemas.microsoft.com/office/powerpoint/2016/slidezoom">
                <pslz:sldZm>
                  <pslz:sldZmObj sldId="479" cId="882194472">
                    <pslz:zmPr id="{DC2F7A2C-73BE-46B9-BA49-AEDAA4F466E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938B2A7-865D-4E2E-8EDA-3B0B913039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5212" y="1527607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5E1A959-216D-4E90-BAD1-0E61CEA211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2056541"/>
                  </p:ext>
                </p:extLst>
              </p:nvPr>
            </p:nvGraphicFramePr>
            <p:xfrm>
              <a:off x="7313612" y="1533525"/>
              <a:ext cx="3690505" cy="2076450"/>
            </p:xfrm>
            <a:graphic>
              <a:graphicData uri="http://schemas.microsoft.com/office/powerpoint/2016/slidezoom">
                <pslz:sldZm>
                  <pslz:sldZmObj sldId="513" cId="2737011642">
                    <pslz:zmPr id="{1BCDE9C0-4819-41D1-99B2-1172F7499A8D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5E1A959-216D-4E90-BAD1-0E61CEA211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13612" y="15335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06B07DB-2101-4D22-B3AC-38AAD3409E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044848"/>
                  </p:ext>
                </p:extLst>
              </p:nvPr>
            </p:nvGraphicFramePr>
            <p:xfrm>
              <a:off x="1065212" y="3992379"/>
              <a:ext cx="3690505" cy="2076450"/>
            </p:xfrm>
            <a:graphic>
              <a:graphicData uri="http://schemas.microsoft.com/office/powerpoint/2016/slidezoom">
                <pslz:sldZm>
                  <pslz:sldZmObj sldId="514" cId="3708791351">
                    <pslz:zmPr id="{317109FA-5D37-4C52-9BD2-5FE6EBA138B1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06B07DB-2101-4D22-B3AC-38AAD3409E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5212" y="3992379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6F2671F4-8154-46FA-9F94-D0D5E8A0D8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4110151"/>
                  </p:ext>
                </p:extLst>
              </p:nvPr>
            </p:nvGraphicFramePr>
            <p:xfrm>
              <a:off x="7313612" y="3992379"/>
              <a:ext cx="3690505" cy="2076450"/>
            </p:xfrm>
            <a:graphic>
              <a:graphicData uri="http://schemas.microsoft.com/office/powerpoint/2016/slidezoom">
                <pslz:sldZm>
                  <pslz:sldZmObj sldId="496" cId="1151920589">
                    <pslz:zmPr id="{47959D12-5229-4356-946E-C8188C9E121F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Slide Zoom 21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F2671F4-8154-46FA-9F94-D0D5E8A0D8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13612" y="3992379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(3)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371600"/>
            <a:ext cx="5562600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 + 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#94c258;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div.article-content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15px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391070" y="3338661"/>
            <a:ext cx="5105400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#355664;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151121"/>
            <a:ext cx="3574200" cy="21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Photo Shoot Effect – CSS (4)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37909" y="1107578"/>
            <a:ext cx="563880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5px 2px;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7px 10px 4px;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&gt; a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#7CB3E9;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lowercase;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54832" y="1107578"/>
            <a:ext cx="567222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a[title="sweet tabs"]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#8EC45B;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nav,article,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a,figure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border-radius: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221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Photo Shoot</a:t>
            </a:r>
            <a:r>
              <a:rPr lang="en-US" dirty="0"/>
              <a:t> Effect – CSS (5)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151223"/>
            <a:ext cx="5504020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#213E4A;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 0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390px;}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border: 3px solid 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float: right;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300px;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500px;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margin-left: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1527" y="1160173"/>
            <a:ext cx="5687885" cy="31731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border-top: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3px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solid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#142830;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padding-top: 15px;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0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8212" y="1294517"/>
            <a:ext cx="7924800" cy="820600"/>
          </a:xfrm>
        </p:spPr>
        <p:txBody>
          <a:bodyPr/>
          <a:lstStyle/>
          <a:p>
            <a:r>
              <a:rPr lang="en-US" dirty="0"/>
              <a:t>Pseudo Selectors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2115117"/>
            <a:ext cx="9448800" cy="692873"/>
          </a:xfrm>
        </p:spPr>
        <p:txBody>
          <a:bodyPr/>
          <a:lstStyle/>
          <a:p>
            <a:r>
              <a:rPr lang="en-US" spc="0" dirty="0"/>
              <a:t>Relative to Element Content or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497" y="3276600"/>
            <a:ext cx="5058229" cy="3073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19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(:hover)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53760" y="3579117"/>
            <a:ext cx="67056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 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underline overline;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53760" y="1506054"/>
            <a:ext cx="67056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464390" y="3225452"/>
            <a:ext cx="415528" cy="498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96" y="1345402"/>
            <a:ext cx="3011117" cy="1486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60" y="4117903"/>
            <a:ext cx="3001588" cy="14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(:visited)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6612" y="4485198"/>
            <a:ext cx="64770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a:visited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color:#D48F29;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60412" y="1917770"/>
            <a:ext cx="64770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href="#"&gt;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 to Google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308160" y="3500100"/>
            <a:ext cx="444562" cy="490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1419264"/>
            <a:ext cx="2668078" cy="1581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402" y="4489552"/>
            <a:ext cx="2668078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(:active)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6424" y="4506634"/>
            <a:ext cx="54864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html:active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yellow;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6424" y="1958640"/>
            <a:ext cx="54864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click anywhere</a:t>
            </a:r>
            <a:r>
              <a:rPr lang="en-US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  <a:endParaRPr lang="en-GB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8913873" y="3468270"/>
            <a:ext cx="496657" cy="602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1223985"/>
            <a:ext cx="5030788" cy="20471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07" y="4267902"/>
            <a:ext cx="5030788" cy="20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(:first-line)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408612" y="4651458"/>
            <a:ext cx="610303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color:blue;</a:t>
            </a:r>
            <a:endParaRPr lang="en-GB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lightblue;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84212" y="4651458"/>
            <a:ext cx="4484912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Lorem ipsum dolor sit amet, consectetur adipiscing elit.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11" y="1151121"/>
            <a:ext cx="8001000" cy="31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Selector (::before and ::after)</a:t>
            </a:r>
            <a:endParaRPr lang="en-GB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83253" y="2590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h1::before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"« 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"\00AB\0020"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84841" y="1244025"/>
            <a:ext cx="1057786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 Pseudo Selectors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&lt;/h1&gt;</a:t>
            </a:r>
            <a:endParaRPr lang="en-GB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83253" y="4495800"/>
            <a:ext cx="560387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h1::after 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GB" sz="32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/* " »"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content: "\0020\00BB"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99" y="2815544"/>
            <a:ext cx="4462657" cy="29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Pseudo-Classes: nth-child(n)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2773" y="16002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73" y="4191000"/>
            <a:ext cx="708183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00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773" y="2081178"/>
            <a:ext cx="7081839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Rectangle 8"/>
          <p:cNvSpPr/>
          <p:nvPr/>
        </p:nvSpPr>
        <p:spPr>
          <a:xfrm>
            <a:off x="612772" y="2911257"/>
            <a:ext cx="708184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8678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nth-child</a:t>
            </a:r>
            <a:r>
              <a:rPr lang="en-US" dirty="0"/>
              <a:t>(n+</a:t>
            </a:r>
            <a:r>
              <a:rPr lang="en-US"/>
              <a:t>1)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2448" y="16002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2448" y="4191000"/>
            <a:ext cx="7127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tr:nth-child(2n+1)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133" y="2354134"/>
            <a:ext cx="3821069" cy="30968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2448" y="1638300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0" name="Rectangle 9"/>
          <p:cNvSpPr/>
          <p:nvPr/>
        </p:nvSpPr>
        <p:spPr>
          <a:xfrm>
            <a:off x="562448" y="2496954"/>
            <a:ext cx="7127876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400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</a:t>
            </a:r>
            <a:r>
              <a:rPr lang="en-US"/>
              <a:t>Pseudo-Classes: nth-of-type</a:t>
            </a:r>
            <a:r>
              <a:rPr lang="en-US" dirty="0"/>
              <a:t>(</a:t>
            </a:r>
            <a:r>
              <a:rPr lang="en-US"/>
              <a:t>n)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93700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6837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p:nth-of-type(2)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503" y="1411248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47" y="1285406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4847" y="3543837"/>
            <a:ext cx="58674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2992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Structural Pseudo-Classes: first-of-type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8914" y="988851"/>
            <a:ext cx="674687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paragraph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8914" y="4709120"/>
            <a:ext cx="6746876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p:first-of-type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#95313b;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GB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8914" y="1074235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17" y="1343021"/>
            <a:ext cx="4106935" cy="4974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9914" y="3217360"/>
            <a:ext cx="5562600" cy="457200"/>
          </a:xfrm>
          <a:prstGeom prst="rect">
            <a:avLst/>
          </a:prstGeom>
          <a:solidFill>
            <a:srgbClr val="F6CA8A">
              <a:alpha val="2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938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Ancient Architecture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8815" y="1325293"/>
            <a:ext cx="5146923" cy="4174310"/>
          </a:xfrm>
        </p:spPr>
        <p:txBody>
          <a:bodyPr>
            <a:normAutofit/>
          </a:bodyPr>
          <a:lstStyle/>
          <a:p>
            <a:r>
              <a:rPr lang="en-US" sz="3200" dirty="0"/>
              <a:t>You are given a HTML file: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Create a Web page </a:t>
            </a:r>
            <a:br>
              <a:rPr lang="en-US" sz="3200" dirty="0"/>
            </a:br>
            <a:r>
              <a:rPr lang="en-US" sz="3200" dirty="0"/>
              <a:t>like at the screenshot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  <a:r>
              <a:rPr lang="en-US" sz="3000" dirty="0"/>
              <a:t>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Don't</a:t>
            </a:r>
            <a:r>
              <a:rPr lang="en-US" sz="2800" dirty="0"/>
              <a:t> change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 file</a:t>
            </a:r>
          </a:p>
          <a:p>
            <a:pPr lvl="2"/>
            <a:r>
              <a:rPr lang="en-US" sz="2800" dirty="0"/>
              <a:t>Just write the missing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1" y="1855072"/>
            <a:ext cx="6143611" cy="31147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756" y="6259814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https://judge.softuni.bg/Contests/608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00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233482"/>
            <a:ext cx="10115026" cy="51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295400"/>
            <a:ext cx="6221412" cy="506908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@import url('</a:t>
            </a:r>
            <a:r>
              <a:rPr lang="en-US" sz="2800" dirty="0">
                <a:hlinkClick r:id="rId2"/>
              </a:rPr>
              <a:t>https://fonts.googleapis.com/css?family=Indie+Flower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Also import 'Roboto' font */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 Roboto,sans-serif;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#e2d7aa;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16px;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1180px;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line-height:24px;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705168" y="1295400"/>
            <a:ext cx="5188463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 auto;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body&gt;div.img-container&gt;img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1100px;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body&gt;div.img-container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1600px;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296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5612" y="1600200"/>
            <a:ext cx="6477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60px;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font-family:'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Indie Flower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',cursive;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letter-spacing: 5px;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65px;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085012" y="1600200"/>
            <a:ext cx="46482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text-decoration: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28px;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#000000;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46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(3)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1026" y="1151018"/>
            <a:ext cx="5397387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list-style: none;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 12px 0 12px;}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li:first-of-type a,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 ul li:last-of-type a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padding-left: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#0a2d4a;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font-weight: bold; 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370px;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70623" y="1151019"/>
            <a:ext cx="5119589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30px;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 &gt; article img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350px;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200px;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width: 345px;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justify;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margin-bottom: 20px }</a:t>
            </a:r>
          </a:p>
        </p:txBody>
      </p:sp>
    </p:spTree>
    <p:extLst>
      <p:ext uri="{BB962C8B-B14F-4D97-AF65-F5344CB8AC3E}">
        <p14:creationId xmlns:p14="http://schemas.microsoft.com/office/powerpoint/2010/main" val="33373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Ancient Architecture – CSS (4)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60418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img + p:first-letter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font-family: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EucrosiaUPC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sans-serif;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font-size: 40px;}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.readmore a, .comments a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url(images/bg2.jpg);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margin-top: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text-transform: uppercase;}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70612" y="1089071"/>
            <a:ext cx="5638591" cy="53737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padding: 10px 0 10px 0;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center;}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p:last-of-type span:first-of-type a::before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content: url("images/comment.png");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position: relative;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10px;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right: 5px;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top: 7px;}</a:t>
            </a:r>
          </a:p>
        </p:txBody>
      </p:sp>
    </p:spTree>
    <p:extLst>
      <p:ext uri="{BB962C8B-B14F-4D97-AF65-F5344CB8AC3E}">
        <p14:creationId xmlns:p14="http://schemas.microsoft.com/office/powerpoint/2010/main" val="20661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US" sz="3200" dirty="0"/>
              <a:t>CSS Selectors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Pseudo selectors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33550" y="2180465"/>
            <a:ext cx="2108746" cy="22821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DD806C0-3DE3-450D-B18A-3A4D98911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86" y="4565865"/>
            <a:ext cx="70866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altLang="en-US" sz="2800" dirty="0">
                <a:latin typeface="Consolas" panose="020B0609020204030204" pitchFamily="49" charset="0"/>
              </a:rPr>
              <a:t>:</a:t>
            </a: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hover</a:t>
            </a:r>
            <a:r>
              <a:rPr lang="en-US" altLang="en-US" sz="2800" dirty="0">
                <a:latin typeface="Consolas" panose="020B0609020204030204" pitchFamily="49" charset="0"/>
              </a:rPr>
              <a:t>,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visited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active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::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before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,::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after …</a:t>
            </a:r>
            <a:endParaRPr lang="en-GB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A93FCB-F06B-4A5A-AF53-ED5EECDB1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86" y="1796688"/>
            <a:ext cx="70866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 background: DodgerBlue;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span#identified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#EEE;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color: SkyBlue;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+ p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background: red; }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AAB19C-A5EE-4C21-A372-3A4C84DEE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4433888"/>
            <a:ext cx="2733283" cy="15169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3334">
            <a:off x="8126418" y="1267798"/>
            <a:ext cx="2212665" cy="14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4888199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CSS Selectors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981392" y="5707927"/>
            <a:ext cx="10226040" cy="719034"/>
          </a:xfrm>
        </p:spPr>
        <p:txBody>
          <a:bodyPr/>
          <a:lstStyle/>
          <a:p>
            <a:r>
              <a:rPr lang="en-US" spc="0" dirty="0"/>
              <a:t>Select the Elements to Apply CSS Rules</a:t>
            </a:r>
          </a:p>
        </p:txBody>
      </p:sp>
      <p:pic>
        <p:nvPicPr>
          <p:cNvPr id="1026" name="Picture 2" descr="Резултат с изображение за CSS selecto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52" y="1066800"/>
            <a:ext cx="5354119" cy="3348315"/>
          </a:xfrm>
          <a:prstGeom prst="roundRect">
            <a:avLst>
              <a:gd name="adj" fmla="val 238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softuni.bg/courses/web-fundamentals-html5</a:t>
            </a:r>
            <a:endParaRPr lang="bg-BG" dirty="0" smtClean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Fundamentals – </a:t>
            </a:r>
            <a:r>
              <a:rPr lang="en-US" dirty="0"/>
              <a:t>Course Introduction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96" y="4383734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89" y="1893199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2042468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7" y="3545115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608" y="3465923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10" y="2681690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1" y="1070149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2047429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06917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77" y="3016029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392" y="5257800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Primary Selectors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B420C-4E5D-4639-AE8E-CE1C4B6D6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143000"/>
            <a:ext cx="3328987" cy="34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Tag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7036" y="1242691"/>
            <a:ext cx="10819865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&lt;p&gt;Here's a p with some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Here's a span with more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  <a:endParaRPr lang="en-US" sz="28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205667" y="4249046"/>
            <a:ext cx="5251799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70955" y="2865110"/>
            <a:ext cx="3015514" cy="1142158"/>
          </a:xfrm>
          <a:prstGeom prst="wedgeRoundRectCallout">
            <a:avLst>
              <a:gd name="adj1" fmla="val -66217"/>
              <a:gd name="adj2" fmla="val 608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 all</a:t>
            </a:r>
            <a:b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</a:b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5" y="3215801"/>
            <a:ext cx="4869243" cy="284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Select by ID</a:t>
            </a:r>
            <a:endParaRPr lang="bg-BG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84212" y="1421918"/>
            <a:ext cx="108822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id="top"&gt;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anose="020B0609020204030204" pitchFamily="49" charset="0"/>
              </a:rPr>
              <a:t> </a:t>
            </a: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GB" sz="3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GB" sz="30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&lt;span&gt;Here's another.&lt;/span&gt;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38395" y="4695327"/>
            <a:ext cx="5528017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span#top</a:t>
            </a:r>
            <a:r>
              <a:rPr lang="en-GB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731556" y="3379493"/>
            <a:ext cx="2819400" cy="1155563"/>
          </a:xfrm>
          <a:prstGeom prst="wedgeRoundRectCallout">
            <a:avLst>
              <a:gd name="adj1" fmla="val -64393"/>
              <a:gd name="adj2" fmla="val 634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Select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id="top"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3083342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5000"/>
              </a:lnSpc>
              <a:buNone/>
              <a:defRPr/>
            </a:pPr>
            <a:endParaRPr lang="en-US" dirty="0"/>
          </a:p>
          <a:p>
            <a:pPr>
              <a:lnSpc>
                <a:spcPct val="95000"/>
              </a:lnSpc>
              <a:defRPr/>
            </a:pP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95000"/>
              </a:lnSpc>
              <a:buNone/>
              <a:defRPr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</p:txBody>
      </p:sp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Primary Selectors: </a:t>
            </a:r>
            <a:r>
              <a:rPr lang="en-US"/>
              <a:t>Select by Class</a:t>
            </a:r>
            <a:endParaRPr lang="bg-BG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22413" y="1219200"/>
            <a:ext cx="1094400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class="sky"&gt;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Here's a span with some text.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Another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&lt;span class="code"&gt;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&amp;lt;span&amp;gt;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006757" y="3428479"/>
            <a:ext cx="5559655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span.sky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background: DodgerBlue;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.code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font-family: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Consolas;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656637" y="2703944"/>
            <a:ext cx="2543175" cy="1078934"/>
          </a:xfrm>
          <a:prstGeom prst="wedgeRoundRectCallout">
            <a:avLst>
              <a:gd name="adj1" fmla="val -68280"/>
              <a:gd name="adj2" fmla="val 32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class="sky"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798356" y="4525299"/>
            <a:ext cx="2858656" cy="1078934"/>
          </a:xfrm>
          <a:prstGeom prst="wedgeRoundRectCallout">
            <a:avLst>
              <a:gd name="adj1" fmla="val -82201"/>
              <a:gd name="adj2" fmla="val -14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Elements with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class="code"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3" y="3377485"/>
            <a:ext cx="4945474" cy="3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5257800"/>
            <a:ext cx="1022604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Nested Selectors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A5EE4-3E48-45A6-81CA-9009583883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42" y="1447800"/>
            <a:ext cx="3207980" cy="3193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0879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778</TotalTime>
  <Words>2418</Words>
  <Application>Microsoft Office PowerPoint</Application>
  <PresentationFormat>Custom</PresentationFormat>
  <Paragraphs>502</Paragraphs>
  <Slides>44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Introduction to CSS </vt:lpstr>
      <vt:lpstr>Table of Contents</vt:lpstr>
      <vt:lpstr>Have a Question?</vt:lpstr>
      <vt:lpstr>CSS Selectors</vt:lpstr>
      <vt:lpstr>Primary Selectors</vt:lpstr>
      <vt:lpstr>Primary Selectors: Select by Tag</vt:lpstr>
      <vt:lpstr>Primary Selectors: Select by ID</vt:lpstr>
      <vt:lpstr>Primary Selectors: Select by Class</vt:lpstr>
      <vt:lpstr>Nested Selectors</vt:lpstr>
      <vt:lpstr>Nested Selectors: Descendant</vt:lpstr>
      <vt:lpstr>Nested Selectors: Adjacent Sibling</vt:lpstr>
      <vt:lpstr>Nested Selectors: Direct Child</vt:lpstr>
      <vt:lpstr>Nested Selectors: Multiple Classes</vt:lpstr>
      <vt:lpstr>Attribute Selectors</vt:lpstr>
      <vt:lpstr>Multiple Selectors (Element, Element)</vt:lpstr>
      <vt:lpstr>Combining Multiple Selectors</vt:lpstr>
      <vt:lpstr>Problem: Photo Shoot Effect</vt:lpstr>
      <vt:lpstr>Solution: Photo Shoot Effect – CSS</vt:lpstr>
      <vt:lpstr>Solution: Photo Shoot Effect – CSS (2)</vt:lpstr>
      <vt:lpstr>Solution: Photo Shoot Effect – CSS (3)</vt:lpstr>
      <vt:lpstr>Solution: Photo Shoot Effect – CSS (4)</vt:lpstr>
      <vt:lpstr>Solution: Photo Shoot Effect – CSS (5)</vt:lpstr>
      <vt:lpstr>Pseudo Selectors</vt:lpstr>
      <vt:lpstr>Pseudo Selector (:hover)</vt:lpstr>
      <vt:lpstr>Pseudo Selector (:visited)</vt:lpstr>
      <vt:lpstr>Pseudo Selector (:active)</vt:lpstr>
      <vt:lpstr>Pseudo Selector (:first-line)</vt:lpstr>
      <vt:lpstr>Pseudo Selector (::before and ::after)</vt:lpstr>
      <vt:lpstr>Structural Pseudo-Classes: nth-child(n)</vt:lpstr>
      <vt:lpstr>Structural Pseudo-Classes: nth-child(n+1)</vt:lpstr>
      <vt:lpstr>Structural Pseudo-Classes: nth-of-type(n)</vt:lpstr>
      <vt:lpstr>Structural Pseudo-Classes: first-of-type</vt:lpstr>
      <vt:lpstr>Problem: Ancient Architecture</vt:lpstr>
      <vt:lpstr>PowerPoint Presentation</vt:lpstr>
      <vt:lpstr>Solution: Ancient Architecture – CSS</vt:lpstr>
      <vt:lpstr>Solution: Ancient Architecture – CSS (2)</vt:lpstr>
      <vt:lpstr>Solution: Ancient Architecture – CSS (3)</vt:lpstr>
      <vt:lpstr>Solution: Ancient Architecture – CSS (4)</vt:lpstr>
      <vt:lpstr>Summary</vt:lpstr>
      <vt:lpstr>Web Fundamentals – Course Introduction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Antoniya Atanasova</cp:lastModifiedBy>
  <cp:revision>144</cp:revision>
  <dcterms:created xsi:type="dcterms:W3CDTF">2014-01-02T17:00:34Z</dcterms:created>
  <dcterms:modified xsi:type="dcterms:W3CDTF">2018-05-28T18:58:04Z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